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64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76B113-2E17-48FC-AF9C-A0785FCF9DC8}" type="datetimeFigureOut">
              <a:rPr lang="en-US" smtClean="0"/>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6B113-2E17-48FC-AF9C-A0785FCF9DC8}" type="datetimeFigureOut">
              <a:rPr lang="en-US" smtClean="0"/>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6B113-2E17-48FC-AF9C-A0785FCF9DC8}" type="datetimeFigureOut">
              <a:rPr lang="en-US" smtClean="0"/>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6B113-2E17-48FC-AF9C-A0785FCF9DC8}" type="datetimeFigureOut">
              <a:rPr lang="en-US" smtClean="0"/>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76B113-2E17-48FC-AF9C-A0785FCF9DC8}" type="datetimeFigureOut">
              <a:rPr lang="en-US" smtClean="0"/>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76B113-2E17-48FC-AF9C-A0785FCF9DC8}" type="datetimeFigureOut">
              <a:rPr lang="en-US" smtClean="0"/>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76B113-2E17-48FC-AF9C-A0785FCF9DC8}" type="datetimeFigureOut">
              <a:rPr lang="en-US" smtClean="0"/>
              <a:t>10/22/2013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76B113-2E17-48FC-AF9C-A0785FCF9DC8}" type="datetimeFigureOut">
              <a:rPr lang="en-US" smtClean="0"/>
              <a:t>10/22/2013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6B113-2E17-48FC-AF9C-A0785FCF9DC8}" type="datetimeFigureOut">
              <a:rPr lang="en-US" smtClean="0"/>
              <a:t>10/22/2013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76B113-2E17-48FC-AF9C-A0785FCF9DC8}" type="datetimeFigureOut">
              <a:rPr lang="en-US" smtClean="0"/>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76B113-2E17-48FC-AF9C-A0785FCF9DC8}" type="datetimeFigureOut">
              <a:rPr lang="en-US" smtClean="0"/>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7617-9DA0-4F1C-B0B0-750F68EAB8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6B113-2E17-48FC-AF9C-A0785FCF9DC8}" type="datetimeFigureOut">
              <a:rPr lang="en-US" smtClean="0"/>
              <a:t>10/22/2013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467617-9DA0-4F1C-B0B0-750F68EAB8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00063" y="857250"/>
            <a:ext cx="8229600" cy="1143000"/>
          </a:xfrm>
        </p:spPr>
        <p:txBody>
          <a:bodyPr/>
          <a:lstStyle/>
          <a:p>
            <a:pPr eaLnBrk="1" hangingPunct="1"/>
            <a:r>
              <a:rPr lang="en-US" b="1" smtClean="0"/>
              <a:t>Rubber Selection</a:t>
            </a:r>
            <a:endParaRPr lang="en-IN" b="1" smtClean="0"/>
          </a:p>
        </p:txBody>
      </p:sp>
      <p:pic>
        <p:nvPicPr>
          <p:cNvPr id="13315" name="Picture 2" descr="Graphic1.jpg"/>
          <p:cNvPicPr>
            <a:picLocks noChangeAspect="1" noChangeArrowheads="1"/>
          </p:cNvPicPr>
          <p:nvPr/>
        </p:nvPicPr>
        <p:blipFill>
          <a:blip r:embed="rId2"/>
          <a:srcRect/>
          <a:stretch>
            <a:fillRect/>
          </a:stretch>
        </p:blipFill>
        <p:spPr bwMode="auto">
          <a:xfrm>
            <a:off x="4000500" y="214313"/>
            <a:ext cx="849313" cy="571500"/>
          </a:xfrm>
          <a:prstGeom prst="rect">
            <a:avLst/>
          </a:prstGeom>
          <a:noFill/>
          <a:ln w="9525">
            <a:noFill/>
            <a:miter lim="800000"/>
            <a:headEnd/>
            <a:tailEnd/>
          </a:ln>
        </p:spPr>
      </p:pic>
      <p:sp>
        <p:nvSpPr>
          <p:cNvPr id="13316" name="Content Placeholder 14"/>
          <p:cNvSpPr>
            <a:spLocks noGrp="1"/>
          </p:cNvSpPr>
          <p:nvPr>
            <p:ph idx="1"/>
          </p:nvPr>
        </p:nvSpPr>
        <p:spPr>
          <a:xfrm>
            <a:off x="428625" y="1428750"/>
            <a:ext cx="8229600" cy="4525963"/>
          </a:xfrm>
        </p:spPr>
        <p:txBody>
          <a:bodyPr>
            <a:normAutofit fontScale="92500"/>
          </a:bodyPr>
          <a:lstStyle/>
          <a:p>
            <a:pPr eaLnBrk="1" hangingPunct="1"/>
            <a:endParaRPr lang="en-IN" sz="1800" smtClean="0"/>
          </a:p>
          <a:p>
            <a:pPr eaLnBrk="1" hangingPunct="1"/>
            <a:r>
              <a:rPr lang="en-IN" sz="1600" smtClean="0"/>
              <a:t>This material selection guide is meant to provide a solid understanding of the processes, questions and technical considerations involved in the design and manufacturing of custom rubber products. The material selection process involves asking the right questions concerning the application and environment the part will be exposed to. Rubber compounds are all unique in their own way, and asking the right questions during the selection process enables us to match the right compound to the part. By understanding some of these considerations, you are better able to control the cost of your product while achieving the proper performance levels.</a:t>
            </a:r>
          </a:p>
          <a:p>
            <a:pPr eaLnBrk="1" hangingPunct="1">
              <a:spcBef>
                <a:spcPct val="0"/>
              </a:spcBef>
              <a:buFont typeface="Arial" charset="0"/>
              <a:buNone/>
            </a:pPr>
            <a:r>
              <a:rPr lang="en-IN" sz="1600" smtClean="0"/>
              <a:t>	Some common questions we might ask are: </a:t>
            </a:r>
          </a:p>
          <a:p>
            <a:pPr eaLnBrk="1" hangingPunct="1">
              <a:spcBef>
                <a:spcPct val="0"/>
              </a:spcBef>
              <a:buFont typeface="Arial" charset="0"/>
              <a:buNone/>
            </a:pPr>
            <a:r>
              <a:rPr lang="en-IN" sz="1600" smtClean="0"/>
              <a:t>1.	What is the application or function of the part?</a:t>
            </a:r>
          </a:p>
          <a:p>
            <a:pPr eaLnBrk="1" hangingPunct="1">
              <a:spcBef>
                <a:spcPct val="0"/>
              </a:spcBef>
              <a:buFont typeface="Arial" charset="0"/>
              <a:buNone/>
            </a:pPr>
            <a:r>
              <a:rPr lang="en-IN" sz="1600" smtClean="0"/>
              <a:t>2.	Is there a cost target for a material that we should consider?</a:t>
            </a:r>
          </a:p>
          <a:p>
            <a:pPr eaLnBrk="1" hangingPunct="1">
              <a:spcBef>
                <a:spcPct val="0"/>
              </a:spcBef>
              <a:buFont typeface="Arial" charset="0"/>
              <a:buNone/>
            </a:pPr>
            <a:r>
              <a:rPr lang="en-IN" sz="1600" smtClean="0"/>
              <a:t>3.	Will the part be located inside or outside?</a:t>
            </a:r>
          </a:p>
          <a:p>
            <a:pPr eaLnBrk="1" hangingPunct="1">
              <a:spcBef>
                <a:spcPct val="0"/>
              </a:spcBef>
              <a:buFont typeface="Arial" charset="0"/>
              <a:buNone/>
            </a:pPr>
            <a:r>
              <a:rPr lang="en-IN" sz="1600" smtClean="0"/>
              <a:t>4.	What, if any, are the temperature requirements?</a:t>
            </a:r>
          </a:p>
          <a:p>
            <a:pPr eaLnBrk="1" hangingPunct="1">
              <a:spcBef>
                <a:spcPct val="0"/>
              </a:spcBef>
              <a:buFont typeface="Arial" charset="0"/>
              <a:buNone/>
            </a:pPr>
            <a:r>
              <a:rPr lang="en-IN" sz="1600" smtClean="0"/>
              <a:t>5.	Is there exposure to specific chemicals?</a:t>
            </a:r>
          </a:p>
          <a:p>
            <a:pPr eaLnBrk="1" hangingPunct="1">
              <a:spcBef>
                <a:spcPct val="0"/>
              </a:spcBef>
              <a:buFont typeface="Arial" charset="0"/>
              <a:buNone/>
            </a:pPr>
            <a:r>
              <a:rPr lang="en-IN" sz="1600" smtClean="0"/>
              <a:t>6.	Will the part be exposed to an abrasive environment?</a:t>
            </a:r>
          </a:p>
          <a:p>
            <a:pPr eaLnBrk="1" hangingPunct="1">
              <a:spcBef>
                <a:spcPct val="0"/>
              </a:spcBef>
              <a:buFont typeface="Arial" charset="0"/>
              <a:buNone/>
            </a:pPr>
            <a:r>
              <a:rPr lang="en-IN" sz="1600" smtClean="0"/>
              <a:t>7.	Are there any physical property requirements?</a:t>
            </a:r>
          </a:p>
          <a:p>
            <a:pPr eaLnBrk="1" hangingPunct="1">
              <a:spcBef>
                <a:spcPct val="0"/>
              </a:spcBef>
              <a:buFont typeface="Arial" charset="0"/>
              <a:buNone/>
            </a:pPr>
            <a:r>
              <a:rPr lang="en-IN" sz="1600" smtClean="0"/>
              <a:t>8.	Does the part need to absorb vibration?</a:t>
            </a:r>
          </a:p>
          <a:p>
            <a:pPr eaLnBrk="1" hangingPunct="1">
              <a:spcBef>
                <a:spcPct val="0"/>
              </a:spcBef>
              <a:buFont typeface="Arial" charset="0"/>
              <a:buNone/>
            </a:pPr>
            <a:r>
              <a:rPr lang="en-IN" sz="1600" smtClean="0"/>
              <a:t>9.	Is the part being used as a sound dampener or deadener? </a:t>
            </a:r>
          </a:p>
          <a:p>
            <a:pPr eaLnBrk="1" hangingPunct="1">
              <a:spcBef>
                <a:spcPct val="0"/>
              </a:spcBef>
              <a:buFont typeface="Arial" charset="0"/>
              <a:buNone/>
            </a:pPr>
            <a:r>
              <a:rPr lang="en-IN" sz="1600" smtClean="0"/>
              <a:t>10.	Does the part need to meet any regulatory requirements? </a:t>
            </a:r>
          </a:p>
          <a:p>
            <a:pPr eaLnBrk="1" hangingPunct="1">
              <a:buFont typeface="Arial" charset="0"/>
              <a:buNone/>
            </a:pPr>
            <a:endParaRPr lang="en-IN" sz="1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00063" y="857250"/>
            <a:ext cx="8229600" cy="1143000"/>
          </a:xfrm>
        </p:spPr>
        <p:txBody>
          <a:bodyPr/>
          <a:lstStyle/>
          <a:p>
            <a:pPr eaLnBrk="1" hangingPunct="1"/>
            <a:r>
              <a:rPr lang="en-US" b="1" smtClean="0"/>
              <a:t>Selection Chart</a:t>
            </a:r>
            <a:endParaRPr lang="en-IN" b="1" smtClean="0"/>
          </a:p>
        </p:txBody>
      </p:sp>
      <p:pic>
        <p:nvPicPr>
          <p:cNvPr id="14339" name="Picture 2" descr="Graphic1.jpg"/>
          <p:cNvPicPr>
            <a:picLocks noChangeAspect="1" noChangeArrowheads="1"/>
          </p:cNvPicPr>
          <p:nvPr/>
        </p:nvPicPr>
        <p:blipFill>
          <a:blip r:embed="rId2"/>
          <a:srcRect/>
          <a:stretch>
            <a:fillRect/>
          </a:stretch>
        </p:blipFill>
        <p:spPr bwMode="auto">
          <a:xfrm>
            <a:off x="4000500" y="214313"/>
            <a:ext cx="849313" cy="571500"/>
          </a:xfrm>
          <a:prstGeom prst="rect">
            <a:avLst/>
          </a:prstGeom>
          <a:noFill/>
          <a:ln w="9525">
            <a:noFill/>
            <a:miter lim="800000"/>
            <a:headEnd/>
            <a:tailEnd/>
          </a:ln>
        </p:spPr>
      </p:pic>
      <p:pic>
        <p:nvPicPr>
          <p:cNvPr id="14340" name="Picture 2"/>
          <p:cNvPicPr>
            <a:picLocks noGrp="1" noChangeAspect="1" noChangeArrowheads="1"/>
          </p:cNvPicPr>
          <p:nvPr>
            <p:ph idx="1"/>
          </p:nvPr>
        </p:nvPicPr>
        <p:blipFill>
          <a:blip r:embed="rId3"/>
          <a:srcRect/>
          <a:stretch>
            <a:fillRect/>
          </a:stretch>
        </p:blipFill>
        <p:spPr>
          <a:xfrm>
            <a:off x="2143125" y="1714500"/>
            <a:ext cx="5072063" cy="5010150"/>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00063" y="857250"/>
            <a:ext cx="8229600" cy="1143000"/>
          </a:xfrm>
        </p:spPr>
        <p:txBody>
          <a:bodyPr/>
          <a:lstStyle/>
          <a:p>
            <a:pPr eaLnBrk="1" hangingPunct="1"/>
            <a:r>
              <a:rPr lang="en-US" b="1" smtClean="0"/>
              <a:t>Selection Chart</a:t>
            </a:r>
            <a:endParaRPr lang="en-IN" b="1" smtClean="0"/>
          </a:p>
        </p:txBody>
      </p:sp>
      <p:pic>
        <p:nvPicPr>
          <p:cNvPr id="15363" name="Picture 2" descr="Graphic1.jpg"/>
          <p:cNvPicPr>
            <a:picLocks noChangeAspect="1" noChangeArrowheads="1"/>
          </p:cNvPicPr>
          <p:nvPr/>
        </p:nvPicPr>
        <p:blipFill>
          <a:blip r:embed="rId2"/>
          <a:srcRect/>
          <a:stretch>
            <a:fillRect/>
          </a:stretch>
        </p:blipFill>
        <p:spPr bwMode="auto">
          <a:xfrm>
            <a:off x="4000500" y="214313"/>
            <a:ext cx="849313" cy="571500"/>
          </a:xfrm>
          <a:prstGeom prst="rect">
            <a:avLst/>
          </a:prstGeom>
          <a:noFill/>
          <a:ln w="9525">
            <a:noFill/>
            <a:miter lim="800000"/>
            <a:headEnd/>
            <a:tailEnd/>
          </a:ln>
        </p:spPr>
      </p:pic>
      <p:pic>
        <p:nvPicPr>
          <p:cNvPr id="15364" name="Picture 2"/>
          <p:cNvPicPr>
            <a:picLocks noGrp="1" noChangeAspect="1" noChangeArrowheads="1"/>
          </p:cNvPicPr>
          <p:nvPr>
            <p:ph idx="1"/>
          </p:nvPr>
        </p:nvPicPr>
        <p:blipFill>
          <a:blip r:embed="rId3"/>
          <a:srcRect/>
          <a:stretch>
            <a:fillRect/>
          </a:stretch>
        </p:blipFill>
        <p:spPr>
          <a:xfrm>
            <a:off x="2214563" y="1857375"/>
            <a:ext cx="4746625" cy="4811713"/>
          </a:xfr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112</Words>
  <Application>Microsoft Office PowerPoint</Application>
  <PresentationFormat>On-screen Show (4:3)</PresentationFormat>
  <Paragraphs>16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Rubber Selection</vt:lpstr>
      <vt:lpstr>Selection Chart</vt:lpstr>
      <vt:lpstr>Selection Chart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Rubber Selection</dc:title>
  <dc:creator>sme10</dc:creator>
  <cp:lastModifiedBy>sme10</cp:lastModifiedBy>
  <cp:revision>1</cp:revision>
  <dcterms:created xsi:type="dcterms:W3CDTF">2013-10-22T05:19:55Z</dcterms:created>
  <dcterms:modified xsi:type="dcterms:W3CDTF">2013-10-22T05:22:12Z</dcterms:modified>
</cp:coreProperties>
</file>